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  <p:sldMasterId id="2147483713" r:id="rId3"/>
  </p:sldMasterIdLst>
  <p:notesMasterIdLst>
    <p:notesMasterId r:id="rId9"/>
  </p:notesMasterIdLst>
  <p:sldIdLst>
    <p:sldId id="259" r:id="rId4"/>
    <p:sldId id="256" r:id="rId5"/>
    <p:sldId id="263" r:id="rId6"/>
    <p:sldId id="264" r:id="rId7"/>
    <p:sldId id="257" r:id="rId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EAC469D-EEE4-404E-883F-294E6504503D}">
          <p14:sldIdLst>
            <p14:sldId id="259"/>
            <p14:sldId id="256"/>
            <p14:sldId id="263"/>
          </p14:sldIdLst>
        </p14:section>
        <p14:section name="Source" id="{915B3BD6-79AD-45B8-9115-E9AA950A1838}">
          <p14:sldIdLst>
            <p14:sldId id="264"/>
          </p14:sldIdLst>
        </p14:section>
        <p14:section name="2019 version" id="{E64105EE-AC49-4BFA-8666-D61101DD87D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223F81"/>
    <a:srgbClr val="CF202D"/>
    <a:srgbClr val="A7B2CD"/>
    <a:srgbClr val="ECA6AB"/>
    <a:srgbClr val="B0AFB5"/>
    <a:srgbClr val="E00E0F"/>
    <a:srgbClr val="2586FB"/>
    <a:srgbClr val="0D2AAA"/>
    <a:srgbClr val="F3E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85" d="100"/>
          <a:sy n="85" d="100"/>
        </p:scale>
        <p:origin x="209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EAA8-F987-4636-9B3E-FDF766923D12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60F5C-60D6-4547-80C9-62F828CF4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61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71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74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2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26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2DA4-6432-4B29-A20D-29A52C9C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FFD5-406A-4A0B-B03B-C2679977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7DE4-B24D-401C-8689-AEEB7A3F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C3453-471D-48B4-98E9-998C69E6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8A1E-F31B-4A9B-B07F-0082E92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0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9565-24EA-43A1-9AF3-5D20794B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9C1-93A0-4253-A239-9A8DBC36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B2856-4700-4F6B-AA7F-5CE26FA9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8C4A-6FDE-47F9-BFA8-74B8395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269BE-A6E3-481D-8BCD-7DDE3BFA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2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0094-9A03-47FB-BB9C-7A443116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7B27-860A-4E4E-A7C0-F8C4A4C5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9F3E-C55A-4760-BB44-E27F3D6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00C4-DA6A-48D0-B702-2D2C5168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CB0C-278A-4B12-9855-ACA384BA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5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9BA-A05D-417A-BF6F-0195C6B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386AB-380A-4119-BE51-E7127A1B7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A545-8A9C-4A49-A6DE-DEF9C547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DEA2-BD84-458D-840C-C76A5BA3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CE048-5F40-49FE-ADD4-6CAB1745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709B-52AC-4F67-9B51-71E92AF4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9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1F3-B6EE-4BFA-BA09-C4A9D08F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E54D5-4327-4328-A786-9A2E17CC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DC53-BD40-4329-B00F-B61670C56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93BF5-4BD7-4466-B8A4-75FA3985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CB273-EE06-4718-9C08-7495C0EA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A7145-9B87-46B0-AA3A-2F6564E5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4D599-94FE-4D67-B2D2-8045D3E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D05D5-26FD-4566-B264-C43A937C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1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801B-BC84-4783-A50B-C4DF8C9E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6A29-5357-47FE-B190-2A67CCC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41099-E26A-46F9-883C-509750D8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E2A0-CD04-4E65-9E93-549E0CC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7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CB657-706A-4832-9FE2-35CF3440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332-5581-40C2-BD93-8FDC58DE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430-D593-40ED-A4B2-3FA9507D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7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AED7-06DA-4870-ADBB-942B45C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23DA-5079-4792-B988-B9494035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F5D47-D6C6-4727-A210-77CFF6D88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FF67-DACD-42F7-8618-0EA6466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31AD-9732-49C4-850C-CCFA6D5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66819-52C5-4971-B2E8-56FC2F7E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3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83B2-227F-4F90-9D2F-7340396F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01C22-4622-40E1-9B8D-4219BB83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C1CED-09C8-47DC-AF29-FD5401E4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DE6AD-FDEE-46ED-9A5C-7497392D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0391-1D05-438C-ADD1-7561F892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35640-3792-4C18-B8DE-2A7A65AB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542-6F0B-4245-8BAA-8EDBCE3F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36436-B039-452C-B932-6490F2EB8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63B2-14BA-4480-A462-EAB566E0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7C5B-D5F0-4827-AC07-70762D37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FBBB-1B66-4559-A3CB-CC22AA5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80931-9DD0-44CF-9FD9-AA5ABECC7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CFD4-D1AA-46BB-93D8-C222E870F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EFF8-4116-4E38-9DC8-FAF3E009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D136-59CE-4210-9574-4FE90D2C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061B-1E72-4276-847B-4FC63F44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4150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30" name="Google Shape;30;p3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EAB">
                <a:alpha val="69803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FF6666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705"/>
              </a:schemeClr>
            </a:solidFill>
            <a:ln>
              <a:noFill/>
            </a:ln>
          </p:spPr>
        </p:sp>
      </p:grp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18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8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13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457200" y="2880785"/>
            <a:ext cx="2316082" cy="517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marL="914400" lvl="1" indent="-28956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marL="1371600" lvl="2" indent="-281939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marL="1828800" lvl="3" indent="-274319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marL="2286000" lvl="4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marL="2743200" lvl="5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marL="3200400" lvl="6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marL="3657600" lvl="7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marL="4114800" lvl="8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2901903" y="2880787"/>
            <a:ext cx="2316083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marL="914400" lvl="1" indent="-28956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marL="1371600" lvl="2" indent="-281939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marL="1828800" lvl="3" indent="-274319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marL="2286000" lvl="4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marL="2743200" lvl="5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marL="3200400" lvl="6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marL="3657600" lvl="7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marL="4114800" lvl="8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2757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457199" y="3649662"/>
            <a:ext cx="2318004" cy="440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2899980" y="2881311"/>
            <a:ext cx="2318004" cy="76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2899980" y="3649662"/>
            <a:ext cx="2318004" cy="440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19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7857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588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2678456" y="686567"/>
            <a:ext cx="2539528" cy="736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457199" y="3702759"/>
            <a:ext cx="2092637" cy="344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630"/>
              <a:buNone/>
              <a:defRPr sz="788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441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457199" y="812800"/>
            <a:ext cx="4760786" cy="512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457199" y="7156451"/>
            <a:ext cx="4760786" cy="89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5694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389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825806" y="4842933"/>
            <a:ext cx="4064853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457199" y="5960533"/>
            <a:ext cx="4760786" cy="209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855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5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457198" y="5350933"/>
            <a:ext cx="4760787" cy="6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2256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457198" y="5350933"/>
            <a:ext cx="4760787" cy="6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74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250410" y="3087576"/>
            <a:ext cx="5174364" cy="476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384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1349071" y="3946714"/>
            <a:ext cx="7001935" cy="73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-1095634" y="2365634"/>
            <a:ext cx="7001935" cy="389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03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0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721DD-285B-434E-A64A-68FD7A4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93FF-E4FF-4903-86F1-3E95C4A8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C4888-294F-453C-88E5-51D9C398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F5FE-FDC0-4EE3-AFF9-60439836D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80D3-6F26-486A-BFD3-BDF69818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Google Shape;7;p1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8;p1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10;p1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EAB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FF6666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718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sz="13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956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8193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sz="10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43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290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http://vam-hri.xy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vam-hri.xyz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937ABF-9BBE-40C4-BBC7-3DA3F93F7CE6}"/>
              </a:ext>
            </a:extLst>
          </p:cNvPr>
          <p:cNvSpPr/>
          <p:nvPr/>
        </p:nvSpPr>
        <p:spPr>
          <a:xfrm>
            <a:off x="227897" y="250073"/>
            <a:ext cx="45741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7B2CD"/>
                </a:solidFill>
                <a:latin typeface="Bell MT" panose="02020503060305020303" pitchFamily="18" charset="0"/>
              </a:rPr>
              <a:t>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r>
              <a:rPr lang="en-US" sz="20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rd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International Workshop on </a:t>
            </a:r>
            <a:b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Collocated with HRI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Cambridge, UK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March 23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4" y="7690335"/>
            <a:ext cx="3663272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616525" y="3606709"/>
            <a:ext cx="43284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Novel HRI problems that can benefit from AR/VR/MR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Intention communication, explanation of behaviors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Robot testing and diagnostics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Human-subject experimentation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Efficient representations for AR/VR/MR interaction patterns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 language grounding AR/VR/MR-augmented natural language generation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AR/VR/MR-enabled robot control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Architectures for AR/VR/MR-based HRI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 for expanding social interactions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542741" y="5333397"/>
            <a:ext cx="4448684" cy="1086300"/>
          </a:xfrm>
          <a:prstGeom prst="roundRect">
            <a:avLst>
              <a:gd name="adj" fmla="val 4363"/>
            </a:avLst>
          </a:prstGeom>
          <a:solidFill>
            <a:srgbClr val="1C65BD">
              <a:alpha val="24000"/>
            </a:srgbClr>
          </a:solidFill>
          <a:ln>
            <a:noFill/>
          </a:ln>
        </p:spPr>
        <p:txBody>
          <a:bodyPr spcFirstLastPara="1" wrap="square" lIns="137150" tIns="0" rIns="91425" bIns="91440" anchor="ctr" anchorCtr="0">
            <a:noAutofit/>
          </a:bodyPr>
          <a:lstStyle/>
          <a:p>
            <a:pPr lvl="0" defTabSz="914400">
              <a:spcBef>
                <a:spcPts val="600"/>
              </a:spcBef>
              <a:buClr>
                <a:srgbClr val="000000"/>
              </a:buClr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ROLLING </a:t>
            </a:r>
            <a:r>
              <a:rPr lang="en-US" sz="1000" kern="0" dirty="0">
                <a:solidFill>
                  <a:srgbClr val="FF0000">
                    <a:lumMod val="40000"/>
                    <a:lumOff val="60000"/>
                  </a:srgbClr>
                </a:solidFill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SUBMISSIONS: Submission are open and will typically take a week for review. Submit by Jan 20 if you want to be notified by the HRI 2020 early registration deadline.  Submissions will close February 29 UTC-12. </a:t>
            </a:r>
          </a:p>
          <a:p>
            <a:pPr lvl="0" defTabSz="914400">
              <a:spcBef>
                <a:spcPts val="600"/>
              </a:spcBef>
              <a:buClr>
                <a:srgbClr val="000000"/>
              </a:buClr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CB8CA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FULL PAPERS: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 6-8 page papers presenting novel work.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CB8CA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ABSTRACTS: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2-4 page papers presenting previous, current, or proposed work.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227897" y="232375"/>
            <a:ext cx="490890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7B2CD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Call for Papers ∙ VAM-HRI 2020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3</a:t>
            </a:r>
            <a:r>
              <a:rPr kumimoji="0" lang="en-US" sz="20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rd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 International Workshop on 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Virtual, Augmented, and Mixed Reality for Human-Robot Interactions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E9999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Collocated with HRI ∙ Cambridge, UK ∙ March 23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554" y="1932355"/>
            <a:ext cx="2177836" cy="839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278711" y="8417470"/>
            <a:ext cx="20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For more information, visit: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>
                    <a:lumMod val="40000"/>
                    <a:lumOff val="60000"/>
                  </a:srgbClr>
                </a:solidFill>
                <a:effectLst/>
                <a:uLnTx/>
                <a:uFill>
                  <a:noFill/>
                </a:uFill>
                <a:latin typeface="Bell MT"/>
                <a:ea typeface="Bell MT"/>
                <a:cs typeface="Bell MT"/>
                <a:sym typeface="Bel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http://vam-hri.xyz/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0000">
                  <a:lumMod val="40000"/>
                  <a:lumOff val="60000"/>
                </a:srgbClr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42741" y="6524978"/>
            <a:ext cx="2448232" cy="1681028"/>
          </a:xfrm>
          <a:prstGeom prst="roundRect">
            <a:avLst>
              <a:gd name="adj" fmla="val 4654"/>
            </a:avLst>
          </a:prstGeom>
          <a:solidFill>
            <a:srgbClr val="0070C0">
              <a:alpha val="0"/>
            </a:srgbClr>
          </a:solidFill>
          <a:ln>
            <a:noFill/>
          </a:ln>
        </p:spPr>
        <p:txBody>
          <a:bodyPr spcFirstLastPara="1" wrap="square" lIns="137150" tIns="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C3C43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Organizing Team</a:t>
            </a: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Tom Williams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B7B7B7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Mines</a:t>
            </a: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Dan Szafir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CFB87C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UC Boulder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Tathagata Chakraborti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586FB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IBM Research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Ong Soh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Khim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EF7C00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 Singapore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Eric Rosen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B3916E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Brown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Serena Booth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CF202D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MIT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Thomas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Groechel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USC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68386" y="8435647"/>
            <a:ext cx="461700" cy="4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227900" y="2775288"/>
            <a:ext cx="49089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At VAM-HRI we seek to bring together HRI, Robotics, and AI researchers working on challenges in mixed reality interactions between humans and robots. VAM-HRI 2020 is looking to follow on the success of the last two years, and welcomes contributions on VR/AR/MR topics including, but not limited to: 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11DF64-6E3C-4299-BEAE-AF2664ACDBC5}"/>
              </a:ext>
            </a:extLst>
          </p:cNvPr>
          <p:cNvSpPr/>
          <p:nvPr/>
        </p:nvSpPr>
        <p:spPr>
          <a:xfrm>
            <a:off x="1" y="8836223"/>
            <a:ext cx="6857999" cy="307777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          Papers due Feb 29, 2020 ∙ </a:t>
            </a:r>
            <a:r>
              <a:rPr lang="en-US" sz="14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Visit http://vam-hri.xyz/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A7DC1-A700-4D7C-BCE4-53F3F603D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14" y="238816"/>
            <a:ext cx="5054022" cy="17009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0488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02" y="7193538"/>
            <a:ext cx="3663272" cy="1411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6F8BB-3108-422F-A57F-F44479F1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 l="1562" b="2040"/>
          <a:stretch/>
        </p:blipFill>
        <p:spPr>
          <a:xfrm>
            <a:off x="609436" y="2344070"/>
            <a:ext cx="4215645" cy="4553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9221D-CC60-450A-9389-BE87E2F567F0}"/>
              </a:ext>
            </a:extLst>
          </p:cNvPr>
          <p:cNvSpPr/>
          <p:nvPr/>
        </p:nvSpPr>
        <p:spPr>
          <a:xfrm>
            <a:off x="227897" y="250073"/>
            <a:ext cx="4978724" cy="1631216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Call for Papers ∙ 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000" baseline="30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 International Workshop on </a:t>
            </a:r>
            <a:b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</a:b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Collocated with HRI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Cambridge, UK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March 23</a:t>
            </a:r>
          </a:p>
        </p:txBody>
      </p:sp>
    </p:spTree>
    <p:extLst>
      <p:ext uri="{BB962C8B-B14F-4D97-AF65-F5344CB8AC3E}">
        <p14:creationId xmlns:p14="http://schemas.microsoft.com/office/powerpoint/2010/main" val="2562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BD61-43E7-4D17-86CB-B97D969D2D21}"/>
              </a:ext>
            </a:extLst>
          </p:cNvPr>
          <p:cNvSpPr txBox="1"/>
          <p:nvPr/>
        </p:nvSpPr>
        <p:spPr>
          <a:xfrm>
            <a:off x="335944" y="1256928"/>
            <a:ext cx="6239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0AFB5"/>
                </a:solidFill>
              </a:rPr>
              <a:t>[</a:t>
            </a:r>
            <a:r>
              <a:rPr lang="en-US" sz="1600" b="1" dirty="0">
                <a:solidFill>
                  <a:srgbClr val="E00E0F"/>
                </a:solidFill>
              </a:rPr>
              <a:t>CFP</a:t>
            </a:r>
            <a:r>
              <a:rPr lang="en-US" sz="1600" b="1" dirty="0">
                <a:solidFill>
                  <a:srgbClr val="B0AFB5"/>
                </a:solidFill>
              </a:rPr>
              <a:t>]</a:t>
            </a:r>
            <a:r>
              <a:rPr lang="en-US" sz="2000" b="1" dirty="0">
                <a:solidFill>
                  <a:srgbClr val="B0AFB5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International Workshop on Virtual, Augmented 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Mixed Reality for Human-Robot Interaction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FC52B-69F2-41C5-BC42-CFE0CF75AC69}"/>
              </a:ext>
            </a:extLst>
          </p:cNvPr>
          <p:cNvSpPr/>
          <p:nvPr/>
        </p:nvSpPr>
        <p:spPr>
          <a:xfrm>
            <a:off x="537308" y="196333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586FB"/>
                </a:solidFill>
                <a:latin typeface="Arial Rounded MT Bold" panose="020F0704030504030204" pitchFamily="34" charset="0"/>
              </a:rPr>
              <a:t>Collocated with HRI 2019, Daegu/Korea</a:t>
            </a:r>
            <a:endParaRPr lang="en-US" sz="2400" dirty="0">
              <a:solidFill>
                <a:srgbClr val="2586F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95B54-58F4-45EF-A2A5-FFA848789D28}"/>
              </a:ext>
            </a:extLst>
          </p:cNvPr>
          <p:cNvSpPr/>
          <p:nvPr/>
        </p:nvSpPr>
        <p:spPr>
          <a:xfrm>
            <a:off x="335944" y="2457362"/>
            <a:ext cx="59280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At VAM-HRI we seek to bring together HRI, Robotics, Artificial Intelligence, and Mixed Reality researchers to identify challenges in mixed reality interactions between humans and robots. VAM-HRI was held for the first time at HRI 2018, where it served as the first workshop of its kind at an academic AI or Robotics conference, and served as a timely call to arms to the academic community in response to the promise of this emerging field. VAM-HRI 2019 is looking to follow on the success of last year's workshop and present new opportunities for expanding this nascent research community.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14276F-1C6E-455E-A820-39521E28FDD7}"/>
              </a:ext>
            </a:extLst>
          </p:cNvPr>
          <p:cNvSpPr/>
          <p:nvPr/>
        </p:nvSpPr>
        <p:spPr>
          <a:xfrm>
            <a:off x="457009" y="3895811"/>
            <a:ext cx="3806170" cy="2449007"/>
          </a:xfrm>
          <a:prstGeom prst="roundRect">
            <a:avLst>
              <a:gd name="adj" fmla="val 4363"/>
            </a:avLst>
          </a:prstGeom>
          <a:solidFill>
            <a:schemeClr val="tx1">
              <a:alpha val="26000"/>
            </a:scheme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tlCol="0" anchor="t"/>
          <a:lstStyle/>
          <a:p>
            <a:r>
              <a:rPr lang="en-US" sz="105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Submission Instructions</a:t>
            </a:r>
            <a:endParaRPr lang="en-US" sz="9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FULL PAPERS: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6-8 page papers presenting novel work.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EXTENDED ABSTRACTS: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2-4 page papers presenting previous, current, or proposed work.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rgbClr val="E00E0F"/>
                </a:solidFill>
              </a:rPr>
              <a:t>Submit here </a:t>
            </a:r>
            <a:r>
              <a:rPr lang="en-US" sz="900" b="1" dirty="0">
                <a:solidFill>
                  <a:srgbClr val="E00E0F"/>
                </a:solidFill>
                <a:sym typeface="Wingdings" panose="05000000000000000000" pitchFamily="2" charset="2"/>
              </a:rPr>
              <a:t> </a:t>
            </a:r>
            <a:r>
              <a:rPr lang="en-US" sz="900" b="1" dirty="0">
                <a:solidFill>
                  <a:srgbClr val="2586FB"/>
                </a:solidFill>
                <a:sym typeface="Wingdings" panose="05000000000000000000" pitchFamily="2" charset="2"/>
              </a:rPr>
              <a:t>https://easychair.org/conferences/?conf=vamhri2019 </a:t>
            </a:r>
            <a:endParaRPr lang="en-US" sz="900" b="1" dirty="0">
              <a:solidFill>
                <a:srgbClr val="2586FB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900" dirty="0"/>
              <a:t>Papers will undergo mutual review; as such, authors of submitted papers will be expected to provide a small number of reviews for fellow authors. </a:t>
            </a:r>
            <a:br>
              <a:rPr lang="en-US" sz="900" dirty="0"/>
            </a:br>
            <a:r>
              <a:rPr lang="en-US" sz="900" dirty="0"/>
              <a:t>All accepted papers will be accompanied by talks and/or poster presentations and will be archived on the workshop website.</a:t>
            </a:r>
            <a:r>
              <a:rPr lang="en-US" sz="800" dirty="0"/>
              <a:t> </a:t>
            </a:r>
            <a:endParaRPr lang="en-US" sz="900" dirty="0"/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SUBMISSIONS DEADLINE: </a:t>
            </a:r>
            <a:r>
              <a:rPr lang="en-US" sz="900" b="1" dirty="0">
                <a:solidFill>
                  <a:srgbClr val="E00E0F"/>
                </a:solidFill>
              </a:rPr>
              <a:t>January 15th, 2019</a:t>
            </a:r>
            <a:r>
              <a:rPr lang="en-US" sz="900" b="1" dirty="0"/>
              <a:t> 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NOTIFICATION OF ACCEPTANCE/REJECTION: </a:t>
            </a:r>
            <a:r>
              <a:rPr lang="en-US" sz="900" b="1" dirty="0"/>
              <a:t>January 30</a:t>
            </a:r>
            <a:r>
              <a:rPr lang="en-US" sz="900" b="1" baseline="30000" dirty="0"/>
              <a:t>th</a:t>
            </a:r>
            <a:r>
              <a:rPr lang="en-US" sz="900" b="1" dirty="0"/>
              <a:t>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6F70A-9567-422D-8167-FEDC22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00" b="36400" l="2167" r="99000">
                        <a14:foregroundMark x1="2800" y1="13600" x2="10167" y2="14850"/>
                        <a14:foregroundMark x1="10167" y1="14850" x2="38300" y2="7750"/>
                        <a14:foregroundMark x1="38300" y1="7750" x2="52367" y2="12950"/>
                        <a14:foregroundMark x1="52367" y1="12950" x2="81967" y2="9000"/>
                        <a14:foregroundMark x1="81967" y1="9000" x2="96700" y2="14450"/>
                        <a14:foregroundMark x1="96700" y1="14450" x2="99033" y2="14450"/>
                        <a14:foregroundMark x1="2167" y1="15000" x2="8633" y2="18100"/>
                      </a14:backgroundRemoval>
                    </a14:imgEffect>
                  </a14:imgLayer>
                </a14:imgProps>
              </a:ext>
            </a:extLst>
          </a:blip>
          <a:srcRect t="10355" b="60665"/>
          <a:stretch/>
        </p:blipFill>
        <p:spPr>
          <a:xfrm>
            <a:off x="0" y="0"/>
            <a:ext cx="6858000" cy="1324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FAE05-2F15-462D-9C06-7D1333AD2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150" b="96300" l="2367" r="98333">
                        <a14:foregroundMark x1="2367" y1="93250" x2="2367" y2="93250"/>
                        <a14:foregroundMark x1="9533" y1="90100" x2="9533" y2="90100"/>
                        <a14:foregroundMark x1="23400" y1="95550" x2="23400" y2="95550"/>
                        <a14:foregroundMark x1="33567" y1="94050" x2="33567" y2="94050"/>
                        <a14:foregroundMark x1="48633" y1="91750" x2="48633" y2="91750"/>
                        <a14:foregroundMark x1="66767" y1="92950" x2="66767" y2="92950"/>
                        <a14:foregroundMark x1="82000" y1="93800" x2="82000" y2="93800"/>
                        <a14:foregroundMark x1="90900" y1="93650" x2="90900" y2="93650"/>
                        <a14:foregroundMark x1="51967" y1="93800" x2="51967" y2="93800"/>
                        <a14:foregroundMark x1="50533" y1="88750" x2="50533" y2="88750"/>
                        <a14:foregroundMark x1="17233" y1="94050" x2="17233" y2="94050"/>
                        <a14:foregroundMark x1="21033" y1="93900" x2="21033" y2="93900"/>
                        <a14:foregroundMark x1="16600" y1="93500" x2="22233" y2="94450"/>
                        <a14:foregroundMark x1="48433" y1="88900" x2="58033" y2="96350"/>
                        <a14:foregroundMark x1="87967" y1="92950" x2="98333" y2="94200"/>
                      </a14:backgroundRemoval>
                    </a14:imgEffect>
                  </a14:imgLayer>
                </a14:imgProps>
              </a:ext>
            </a:extLst>
          </a:blip>
          <a:srcRect t="78413" b="4036"/>
          <a:stretch/>
        </p:blipFill>
        <p:spPr>
          <a:xfrm>
            <a:off x="0" y="8341567"/>
            <a:ext cx="6858000" cy="802433"/>
          </a:xfrm>
          <a:prstGeom prst="rect">
            <a:avLst/>
          </a:prstGeom>
        </p:spPr>
      </p:pic>
      <p:pic>
        <p:nvPicPr>
          <p:cNvPr id="1026" name="Picture 2" descr="http://vam-hri.xyz/files/images/logo-hover.png">
            <a:extLst>
              <a:ext uri="{FF2B5EF4-FFF2-40B4-BE49-F238E27FC236}">
                <a16:creationId xmlns:a16="http://schemas.microsoft.com/office/drawing/2014/main" id="{BBBC378D-02B8-4581-B841-D732B5CF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2" y="6965424"/>
            <a:ext cx="4528416" cy="108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F3053-C5F6-49BA-A8F9-55A4880A5520}"/>
              </a:ext>
            </a:extLst>
          </p:cNvPr>
          <p:cNvSpPr/>
          <p:nvPr/>
        </p:nvSpPr>
        <p:spPr>
          <a:xfrm>
            <a:off x="4456117" y="5085719"/>
            <a:ext cx="190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For more information, </a:t>
            </a:r>
            <a:b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</a:b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visit: </a:t>
            </a: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  <a:hlinkClick r:id="rId6"/>
              </a:rPr>
              <a:t>http://vam-hri.xyz/</a:t>
            </a:r>
            <a:endParaRPr lang="en-US" sz="12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ED4481-ADE1-4CEC-95F9-8E0DBE461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381" y="5647016"/>
            <a:ext cx="554858" cy="554858"/>
          </a:xfrm>
          <a:prstGeom prst="rect">
            <a:avLst/>
          </a:prstGeom>
        </p:spPr>
      </p:pic>
      <p:pic>
        <p:nvPicPr>
          <p:cNvPr id="1028" name="Picture 4" descr="http://humanrobotinteraction.org/2019/wp-content/uploads/2018/04/hri-2019.png">
            <a:extLst>
              <a:ext uri="{FF2B5EF4-FFF2-40B4-BE49-F238E27FC236}">
                <a16:creationId xmlns:a16="http://schemas.microsoft.com/office/drawing/2014/main" id="{56BC99CA-A98D-42EC-8C0F-ADF32A0C4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2"/>
          <a:stretch/>
        </p:blipFill>
        <p:spPr bwMode="auto">
          <a:xfrm>
            <a:off x="5453991" y="5673940"/>
            <a:ext cx="636868" cy="5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5B9891-D68B-4806-AA7B-A33CA6211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931" y="3863911"/>
            <a:ext cx="2085704" cy="11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38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acet">
  <a:themeElements>
    <a:clrScheme name="Custom 6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404</Words>
  <Application>Microsoft Office PowerPoint</Application>
  <PresentationFormat>Letter Paper (8.5x11 in)</PresentationFormat>
  <Paragraphs>43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Rounded MT Bold</vt:lpstr>
      <vt:lpstr>Bell MT</vt:lpstr>
      <vt:lpstr>Calibri</vt:lpstr>
      <vt:lpstr>Calibri Light</vt:lpstr>
      <vt:lpstr>Noto Sans Symbols</vt:lpstr>
      <vt:lpstr>Trebuchet MS</vt:lpstr>
      <vt:lpstr>Wingdings 3</vt:lpstr>
      <vt:lpstr>Facet</vt:lpstr>
      <vt:lpstr>Office Theme</vt:lpstr>
      <vt:lpstr>1_Facet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</cp:lastModifiedBy>
  <cp:revision>84</cp:revision>
  <dcterms:created xsi:type="dcterms:W3CDTF">2017-12-19T22:13:35Z</dcterms:created>
  <dcterms:modified xsi:type="dcterms:W3CDTF">2019-12-31T11:09:59Z</dcterms:modified>
</cp:coreProperties>
</file>